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8" r:id="rId3"/>
    <p:sldId id="259" r:id="rId4"/>
    <p:sldId id="261" r:id="rId5"/>
    <p:sldId id="262" r:id="rId6"/>
    <p:sldId id="263" r:id="rId7"/>
    <p:sldId id="264" r:id="rId8"/>
  </p:sldIdLst>
  <p:sldSz cx="12192000" cy="6858000"/>
  <p:notesSz cx="6858000" cy="9144000"/>
  <p:embeddedFontLst>
    <p:embeddedFont>
      <p:font typeface="Angeline Vintage" pitchFamily="2"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6683" autoAdjust="0"/>
  </p:normalViewPr>
  <p:slideViewPr>
    <p:cSldViewPr snapToGrid="0">
      <p:cViewPr varScale="1">
        <p:scale>
          <a:sx n="37" d="100"/>
          <a:sy n="37" d="100"/>
        </p:scale>
        <p:origin x="2371" y="38"/>
      </p:cViewPr>
      <p:guideLst/>
    </p:cSldViewPr>
  </p:slideViewPr>
  <p:notesTextViewPr>
    <p:cViewPr>
      <p:scale>
        <a:sx n="1" d="1"/>
        <a:sy n="1" d="1"/>
      </p:scale>
      <p:origin x="0" y="0"/>
    </p:cViewPr>
  </p:notesTextViewPr>
  <p:notesViewPr>
    <p:cSldViewPr snapToGrid="0">
      <p:cViewPr varScale="1">
        <p:scale>
          <a:sx n="63" d="100"/>
          <a:sy n="63" d="100"/>
        </p:scale>
        <p:origin x="228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D82270-F9CD-45EE-8962-B2BA41157D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dirty="0">
                <a:latin typeface="Angeline Vintage" pitchFamily="2" charset="0"/>
              </a:rPr>
              <a:t>Christians Are…</a:t>
            </a:r>
          </a:p>
        </p:txBody>
      </p:sp>
      <p:sp>
        <p:nvSpPr>
          <p:cNvPr id="3" name="Date Placeholder 2">
            <a:extLst>
              <a:ext uri="{FF2B5EF4-FFF2-40B4-BE49-F238E27FC236}">
                <a16:creationId xmlns:a16="http://schemas.microsoft.com/office/drawing/2014/main" id="{E24A9C37-1AE9-45E1-9EE4-A8E515249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November 18, 2017 am</a:t>
            </a:r>
          </a:p>
        </p:txBody>
      </p:sp>
      <p:sp>
        <p:nvSpPr>
          <p:cNvPr id="4" name="Footer Placeholder 3">
            <a:extLst>
              <a:ext uri="{FF2B5EF4-FFF2-40B4-BE49-F238E27FC236}">
                <a16:creationId xmlns:a16="http://schemas.microsoft.com/office/drawing/2014/main" id="{FBE80332-72F1-4237-9A5A-091C911375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FFA7B37F-521C-435F-A5C2-36525AB41D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9216063-1E59-4FC4-A425-98FB0E3A3DBD}" type="slidenum">
              <a:rPr lang="en-US" smtClean="0"/>
              <a:t>‹#›</a:t>
            </a:fld>
            <a:endParaRPr lang="en-US" dirty="0"/>
          </a:p>
        </p:txBody>
      </p:sp>
    </p:spTree>
    <p:extLst>
      <p:ext uri="{BB962C8B-B14F-4D97-AF65-F5344CB8AC3E}">
        <p14:creationId xmlns:p14="http://schemas.microsoft.com/office/powerpoint/2010/main" val="4159903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42867-39A2-4DE9-95F1-805EB471AC08}" type="datetimeFigureOut">
              <a:rPr lang="en-US" smtClean="0"/>
              <a:t>11/18/2017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BC85-D13A-4C08-8472-612E9831B092}" type="slidenum">
              <a:rPr lang="en-US" smtClean="0"/>
              <a:t>‹#›</a:t>
            </a:fld>
            <a:endParaRPr lang="en-US"/>
          </a:p>
        </p:txBody>
      </p:sp>
    </p:spTree>
    <p:extLst>
      <p:ext uri="{BB962C8B-B14F-4D97-AF65-F5344CB8AC3E}">
        <p14:creationId xmlns:p14="http://schemas.microsoft.com/office/powerpoint/2010/main" val="166601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Enoch, Abraham, and Moses were not "Christians“, though they and many others were very faithful to God.</a:t>
            </a:r>
          </a:p>
          <a:p>
            <a:r>
              <a:rPr lang="en-US" sz="1200" b="1" i="0" kern="1200" dirty="0">
                <a:solidFill>
                  <a:schemeClr val="tx1"/>
                </a:solidFill>
                <a:effectLst/>
                <a:latin typeface="+mn-lt"/>
                <a:ea typeface="+mn-ea"/>
                <a:cs typeface="+mn-cs"/>
              </a:rPr>
              <a:t>(Hebrews 11:39-40), </a:t>
            </a:r>
            <a:r>
              <a:rPr lang="en-US" sz="1200" b="0" i="1" kern="1200" dirty="0">
                <a:solidFill>
                  <a:schemeClr val="tx1"/>
                </a:solidFill>
                <a:effectLst/>
                <a:latin typeface="+mn-lt"/>
                <a:ea typeface="+mn-ea"/>
                <a:cs typeface="+mn-cs"/>
              </a:rPr>
              <a:t>“</a:t>
            </a:r>
            <a:r>
              <a:rPr lang="en-US" i="1" dirty="0"/>
              <a:t>And all these, having obtained a good testimony through faith, did not receive the promise,</a:t>
            </a:r>
            <a:r>
              <a:rPr lang="en-US" i="1" baseline="30000" dirty="0"/>
              <a:t> 40</a:t>
            </a:r>
            <a:r>
              <a:rPr lang="en-US" i="1" dirty="0"/>
              <a:t> God having provided something better for us, that they should not be made perfect apart from us.”</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Christianity has a </a:t>
            </a:r>
            <a:r>
              <a:rPr lang="en-US" sz="1200" b="1" i="0" kern="1200" dirty="0">
                <a:solidFill>
                  <a:schemeClr val="tx1"/>
                </a:solidFill>
                <a:effectLst/>
                <a:latin typeface="+mn-lt"/>
                <a:ea typeface="+mn-ea"/>
                <a:cs typeface="+mn-cs"/>
              </a:rPr>
              <a:t>time</a:t>
            </a:r>
            <a:r>
              <a:rPr lang="en-US" sz="1200" b="0" i="0" kern="1200" dirty="0">
                <a:solidFill>
                  <a:schemeClr val="tx1"/>
                </a:solidFill>
                <a:effectLst/>
                <a:latin typeface="+mn-lt"/>
                <a:ea typeface="+mn-ea"/>
                <a:cs typeface="+mn-cs"/>
              </a:rPr>
              <a:t> element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clearly related to "these last days" of the New Covenant.</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9:13-17), </a:t>
            </a:r>
            <a:r>
              <a:rPr lang="en-US" sz="1200" b="0" i="1" kern="1200" dirty="0">
                <a:solidFill>
                  <a:schemeClr val="tx1"/>
                </a:solidFill>
                <a:effectLst/>
                <a:latin typeface="+mn-lt"/>
                <a:ea typeface="+mn-ea"/>
                <a:cs typeface="+mn-cs"/>
              </a:rPr>
              <a:t>“</a:t>
            </a:r>
            <a:r>
              <a:rPr lang="en-US" i="1" dirty="0"/>
              <a:t>if the blood of bulls and goats and the ashes of a heifer, sprinkling the unclean, sanctifies for the purifying of the flesh,</a:t>
            </a:r>
            <a:r>
              <a:rPr lang="en-US" i="1" baseline="30000" dirty="0"/>
              <a:t> 14</a:t>
            </a:r>
            <a:r>
              <a:rPr lang="en-US" i="1" dirty="0"/>
              <a:t> how much more shall the blood of Christ, who through the eternal Spirit offered Himself without spot to God, cleanse your conscience from dead works to serve the living God?</a:t>
            </a:r>
            <a:r>
              <a:rPr lang="en-US" i="1" baseline="30000" dirty="0"/>
              <a:t> 15</a:t>
            </a:r>
            <a:r>
              <a:rPr lang="en-US" i="1" dirty="0"/>
              <a:t> And for this reason He is the Mediator of the new covenant, by means of death, for the redemption of the transgressions under the first covenant, that those who are called may receive the promise of the eternal inheritance. </a:t>
            </a:r>
            <a:r>
              <a:rPr lang="en-US" i="1" baseline="30000" dirty="0"/>
              <a:t>16</a:t>
            </a:r>
            <a:r>
              <a:rPr lang="en-US" i="1" dirty="0"/>
              <a:t> For where there is a testament, there must also of necessity be the death of the testator.</a:t>
            </a:r>
            <a:r>
              <a:rPr lang="en-US" i="1" baseline="30000" dirty="0"/>
              <a:t> 17</a:t>
            </a:r>
            <a:r>
              <a:rPr lang="en-US" i="1" dirty="0"/>
              <a:t> For a testament is in force after men are dead, since it has no power at all while the testator lives.”</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(Hebrews 1:1-4), </a:t>
            </a:r>
            <a:r>
              <a:rPr lang="en-US" sz="1200" b="0" i="1" kern="1200" dirty="0">
                <a:solidFill>
                  <a:schemeClr val="tx1"/>
                </a:solidFill>
                <a:effectLst/>
                <a:latin typeface="+mn-lt"/>
                <a:ea typeface="+mn-ea"/>
                <a:cs typeface="+mn-cs"/>
              </a:rPr>
              <a:t>“</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r>
              <a:rPr lang="en-US" i="1" baseline="30000" dirty="0"/>
              <a:t> 3</a:t>
            </a:r>
            <a:r>
              <a:rPr lang="en-US" i="1" dirty="0"/>
              <a:t> who being the brightness of His glory and the express image of His person, and upholding all things by the word of His power, when He had by Himself purged our sins, sat down at the right hand of the Majesty on high,</a:t>
            </a:r>
            <a:r>
              <a:rPr lang="en-US" i="1" baseline="30000" dirty="0"/>
              <a:t> 4</a:t>
            </a:r>
            <a:r>
              <a:rPr lang="en-US" i="1" dirty="0"/>
              <a:t> having become so much better than the angels, as He has by inheritance obtained a more excellent name than they.”</a:t>
            </a:r>
            <a:r>
              <a:rPr lang="en-US" sz="1200" b="0" i="1" kern="1200" dirty="0">
                <a:solidFill>
                  <a:schemeClr val="tx1"/>
                </a:solidFill>
                <a:effectLst/>
                <a:latin typeface="+mn-lt"/>
                <a:ea typeface="+mn-ea"/>
                <a:cs typeface="+mn-cs"/>
              </a:rPr>
              <a:t>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The "Christian" is also related to Christ by far more than name and dispensation.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Various designations used for followers of Christ help us to grasp the scriptural definition.</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D6BC85-D13A-4C08-8472-612E9831B092}" type="slidenum">
              <a:rPr lang="en-US" smtClean="0"/>
              <a:t>1</a:t>
            </a:fld>
            <a:endParaRPr lang="en-US"/>
          </a:p>
        </p:txBody>
      </p:sp>
    </p:spTree>
    <p:extLst>
      <p:ext uri="{BB962C8B-B14F-4D97-AF65-F5344CB8AC3E}">
        <p14:creationId xmlns:p14="http://schemas.microsoft.com/office/powerpoint/2010/main" val="271190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example, Christians are </a:t>
            </a:r>
            <a:r>
              <a:rPr lang="en-US" sz="1200" b="1" i="0" kern="1200" dirty="0">
                <a:solidFill>
                  <a:schemeClr val="tx1"/>
                </a:solidFill>
                <a:effectLst/>
                <a:latin typeface="+mn-lt"/>
                <a:ea typeface="+mn-ea"/>
                <a:cs typeface="+mn-cs"/>
              </a:rPr>
              <a:t>disciples</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(Acts 11:25-26), </a:t>
            </a:r>
            <a:r>
              <a:rPr lang="en-US" sz="1200" b="0" i="1" kern="1200" dirty="0">
                <a:solidFill>
                  <a:schemeClr val="tx1"/>
                </a:solidFill>
                <a:effectLst/>
                <a:latin typeface="+mn-lt"/>
                <a:ea typeface="+mn-ea"/>
                <a:cs typeface="+mn-cs"/>
              </a:rPr>
              <a:t>“</a:t>
            </a:r>
            <a:r>
              <a:rPr lang="en-US" i="1" dirty="0"/>
              <a:t>Then Barnabas departed for Tarsus to seek Saul.</a:t>
            </a:r>
            <a:r>
              <a:rPr lang="en-US" i="1" baseline="30000" dirty="0"/>
              <a:t> 26</a:t>
            </a:r>
            <a:r>
              <a:rPr lang="en-US" i="1" dirty="0"/>
              <a:t> And when he had found him, he brought him to Antioch. So it was that for a whole year they assembled with the church and taught a great many people. </a:t>
            </a:r>
            <a:r>
              <a:rPr lang="en-US" i="1" u="sng" dirty="0"/>
              <a:t>And the disciples were first called Christians in Antioch</a:t>
            </a:r>
            <a:r>
              <a:rPr lang="en-US" i="1" dirty="0"/>
              <a:t>.”</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These are learners and </a:t>
            </a:r>
            <a:r>
              <a:rPr lang="en-US" sz="1200" b="1" i="0" kern="1200" dirty="0">
                <a:solidFill>
                  <a:schemeClr val="tx1"/>
                </a:solidFill>
                <a:effectLst/>
                <a:latin typeface="+mn-lt"/>
                <a:ea typeface="+mn-ea"/>
                <a:cs typeface="+mn-cs"/>
              </a:rPr>
              <a:t>followers</a:t>
            </a:r>
            <a:r>
              <a:rPr lang="en-US" sz="1200" b="0" i="0" kern="1200" dirty="0">
                <a:solidFill>
                  <a:schemeClr val="tx1"/>
                </a:solidFill>
                <a:effectLst/>
                <a:latin typeface="+mn-lt"/>
                <a:ea typeface="+mn-ea"/>
                <a:cs typeface="+mn-cs"/>
              </a:rPr>
              <a:t>, a relation to the teacher (Christ) and the things taught (His Doctrine).</a:t>
            </a:r>
          </a:p>
          <a:p>
            <a:pPr marL="0" indent="0">
              <a:buFont typeface="Arial" panose="020B0604020202020204" pitchFamily="34" charset="0"/>
              <a:buNone/>
            </a:pPr>
            <a:r>
              <a:rPr lang="en-US" sz="1200" b="1" i="0" kern="1200" dirty="0">
                <a:solidFill>
                  <a:schemeClr val="tx1"/>
                </a:solidFill>
                <a:effectLst/>
                <a:latin typeface="+mn-lt"/>
                <a:ea typeface="+mn-ea"/>
                <a:cs typeface="+mn-cs"/>
              </a:rPr>
              <a:t>(2 John 9), </a:t>
            </a:r>
            <a:r>
              <a:rPr lang="en-US" sz="1200" b="0" i="1" kern="1200" dirty="0">
                <a:solidFill>
                  <a:schemeClr val="tx1"/>
                </a:solidFill>
                <a:effectLst/>
                <a:latin typeface="+mn-lt"/>
                <a:ea typeface="+mn-ea"/>
                <a:cs typeface="+mn-cs"/>
              </a:rPr>
              <a:t>“</a:t>
            </a:r>
            <a:r>
              <a:rPr lang="en-US" i="1" dirty="0"/>
              <a:t>Whoever transgresses and does not abide in the doctrine of Christ does not have God. He who abides in the doctrine of Christ has both the Father and the Son.”</a:t>
            </a:r>
            <a:r>
              <a:rPr lang="en-US" sz="1200" b="0" i="1"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early use of this word among Greeks, the disciple often lived with the "Master" feeding on his wisdom and imbibing his spirit.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This "new name“ CHRISTIAN (Isa. 62:2) richly describes something wholly incompatible with the casual "churchgoer".</a:t>
            </a:r>
          </a:p>
        </p:txBody>
      </p:sp>
      <p:sp>
        <p:nvSpPr>
          <p:cNvPr id="4" name="Slide Number Placeholder 3"/>
          <p:cNvSpPr>
            <a:spLocks noGrp="1"/>
          </p:cNvSpPr>
          <p:nvPr>
            <p:ph type="sldNum" sz="quarter" idx="10"/>
          </p:nvPr>
        </p:nvSpPr>
        <p:spPr/>
        <p:txBody>
          <a:bodyPr/>
          <a:lstStyle/>
          <a:p>
            <a:fld id="{12D6BC85-D13A-4C08-8472-612E9831B092}" type="slidenum">
              <a:rPr lang="en-US" smtClean="0"/>
              <a:t>2</a:t>
            </a:fld>
            <a:endParaRPr lang="en-US"/>
          </a:p>
        </p:txBody>
      </p:sp>
    </p:spTree>
    <p:extLst>
      <p:ext uri="{BB962C8B-B14F-4D97-AF65-F5344CB8AC3E}">
        <p14:creationId xmlns:p14="http://schemas.microsoft.com/office/powerpoint/2010/main" val="224251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Christians are </a:t>
            </a:r>
            <a:r>
              <a:rPr lang="en-US" sz="1200" b="1" i="0" kern="1200" dirty="0">
                <a:solidFill>
                  <a:schemeClr val="tx1"/>
                </a:solidFill>
                <a:effectLst/>
                <a:latin typeface="+mn-lt"/>
                <a:ea typeface="+mn-ea"/>
                <a:cs typeface="+mn-cs"/>
              </a:rPr>
              <a:t>saints</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(1 Corinthians 1:2), </a:t>
            </a:r>
            <a:r>
              <a:rPr lang="en-US" sz="1200" b="0" i="1" kern="1200" dirty="0">
                <a:solidFill>
                  <a:schemeClr val="tx1"/>
                </a:solidFill>
                <a:effectLst/>
                <a:latin typeface="+mn-lt"/>
                <a:ea typeface="+mn-ea"/>
                <a:cs typeface="+mn-cs"/>
              </a:rPr>
              <a:t>“</a:t>
            </a:r>
            <a:r>
              <a:rPr lang="en-US" i="1" dirty="0"/>
              <a:t>To the church of God which is at Corinth, to those who are sanctified in Christ Jesus, called to be saints, with all who in every place call on the name of Jesus Christ our Lord…”</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word means "holy" or "set apart from that which is common."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Making "Saint" an honorary or official classification, as in the Roman church, is unwarranted by scriptures, and harmful.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All true Christians are saints. This describes </a:t>
            </a:r>
            <a:r>
              <a:rPr lang="en-US" sz="1200" b="1" i="0" kern="1200" dirty="0">
                <a:solidFill>
                  <a:schemeClr val="tx1"/>
                </a:solidFill>
                <a:effectLst/>
                <a:latin typeface="+mn-lt"/>
                <a:ea typeface="+mn-ea"/>
                <a:cs typeface="+mn-cs"/>
              </a:rPr>
              <a:t>their response to a "call"</a:t>
            </a:r>
            <a:r>
              <a:rPr lang="en-US" sz="1200" b="0" i="0" kern="1200" dirty="0">
                <a:solidFill>
                  <a:schemeClr val="tx1"/>
                </a:solidFill>
                <a:effectLst/>
                <a:latin typeface="+mn-lt"/>
                <a:ea typeface="+mn-ea"/>
                <a:cs typeface="+mn-cs"/>
              </a:rPr>
              <a:t>, hence "called-saints", indicative of self-dedication, commitment.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Christians are "different" — like a "holy" vessel in the Jewish temple was different; i.e., reserved to holy use</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Of course the Christian exercises, will in taking such a position — giving himself to the service of God.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He is cleansed from sin through the offering of the Son of God — "sanctified in Christ" "bought with a price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Corinthians 6:19-20), </a:t>
            </a:r>
            <a:r>
              <a:rPr lang="en-US" sz="1200" b="0" i="1" kern="1200" dirty="0">
                <a:solidFill>
                  <a:schemeClr val="tx1"/>
                </a:solidFill>
                <a:effectLst/>
                <a:latin typeface="+mn-lt"/>
                <a:ea typeface="+mn-ea"/>
                <a:cs typeface="+mn-cs"/>
              </a:rPr>
              <a:t>“</a:t>
            </a:r>
            <a:r>
              <a:rPr lang="en-US" i="1" dirty="0"/>
              <a:t>Or do you not know that your body is the temple of the Holy Spirit who is in you, whom you have from God, and you are not your own?</a:t>
            </a:r>
            <a:r>
              <a:rPr lang="en-US" i="1" baseline="30000" dirty="0"/>
              <a:t> 20</a:t>
            </a:r>
            <a:r>
              <a:rPr lang="en-US" i="1" dirty="0"/>
              <a:t> For you were bought at a price; </a:t>
            </a:r>
            <a:r>
              <a:rPr lang="en-US" i="1" u="sng" dirty="0"/>
              <a:t>therefore glorify God in your body and in your spirit, which are God’s</a:t>
            </a:r>
            <a:r>
              <a:rPr lang="en-US" i="1" dirty="0"/>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D6BC85-D13A-4C08-8472-612E9831B092}" type="slidenum">
              <a:rPr lang="en-US" smtClean="0"/>
              <a:t>3</a:t>
            </a:fld>
            <a:endParaRPr lang="en-US"/>
          </a:p>
        </p:txBody>
      </p:sp>
    </p:spTree>
    <p:extLst>
      <p:ext uri="{BB962C8B-B14F-4D97-AF65-F5344CB8AC3E}">
        <p14:creationId xmlns:p14="http://schemas.microsoft.com/office/powerpoint/2010/main" val="248725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relation to other Christians, a Christian is a "</a:t>
            </a:r>
            <a:r>
              <a:rPr lang="en-US" sz="1200" b="1" i="0" kern="1200" dirty="0">
                <a:solidFill>
                  <a:schemeClr val="tx1"/>
                </a:solidFill>
                <a:effectLst/>
                <a:latin typeface="+mn-lt"/>
                <a:ea typeface="+mn-ea"/>
                <a:cs typeface="+mn-cs"/>
              </a:rPr>
              <a:t>brother</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sister</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no more a "title" than is "saint“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Robert Turner, (well known preacher) objected to the use of “brother” as a title, noting that he and his wife had been introduced as "Bro. and Mrs. Turner."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 asked, “Why not ‘St. and Mrs. Turner’??” (Noting the parallel), and saying “I'll have you know my wife is both a saint and a sister.”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Christians love one-another, and enjoy the closeness of a spiritual family relation.</a:t>
            </a:r>
          </a:p>
          <a:p>
            <a:r>
              <a:rPr lang="en-US" sz="1200" b="1" i="0" kern="1200" dirty="0">
                <a:solidFill>
                  <a:schemeClr val="tx1"/>
                </a:solidFill>
                <a:effectLst/>
                <a:latin typeface="+mn-lt"/>
                <a:ea typeface="+mn-ea"/>
                <a:cs typeface="+mn-cs"/>
              </a:rPr>
              <a:t>(1 Peter 2:17), </a:t>
            </a:r>
            <a:r>
              <a:rPr lang="en-US" sz="1200" b="0" i="1" kern="1200" dirty="0">
                <a:solidFill>
                  <a:schemeClr val="tx1"/>
                </a:solidFill>
                <a:effectLst/>
                <a:latin typeface="+mn-lt"/>
                <a:ea typeface="+mn-ea"/>
                <a:cs typeface="+mn-cs"/>
              </a:rPr>
              <a:t>“</a:t>
            </a:r>
            <a:r>
              <a:rPr lang="en-US" i="1" dirty="0"/>
              <a:t>Honor all people. </a:t>
            </a:r>
            <a:r>
              <a:rPr lang="en-US" i="1" u="sng" dirty="0"/>
              <a:t>Love the brotherhood</a:t>
            </a:r>
            <a:r>
              <a:rPr lang="en-US" i="1" dirty="0"/>
              <a:t>. Fear God. Honor the king.”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passage calls for individual relations, not "church" associations.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Consider how often John evokes the warmth of brotherly love. An example in his first epistle…</a:t>
            </a:r>
          </a:p>
          <a:p>
            <a:pPr marL="0" indent="0">
              <a:buFont typeface="Arial" panose="020B0604020202020204" pitchFamily="34" charset="0"/>
              <a:buNone/>
            </a:pPr>
            <a:r>
              <a:rPr lang="en-US" sz="1200" b="1" i="0" kern="1200" dirty="0">
                <a:solidFill>
                  <a:schemeClr val="tx1"/>
                </a:solidFill>
                <a:effectLst/>
                <a:latin typeface="+mn-lt"/>
                <a:ea typeface="+mn-ea"/>
                <a:cs typeface="+mn-cs"/>
              </a:rPr>
              <a:t>(1 John 3:16-19), </a:t>
            </a:r>
            <a:r>
              <a:rPr lang="en-US" sz="1200" b="0" i="1" kern="1200" dirty="0">
                <a:solidFill>
                  <a:schemeClr val="tx1"/>
                </a:solidFill>
                <a:effectLst/>
                <a:latin typeface="+mn-lt"/>
                <a:ea typeface="+mn-ea"/>
                <a:cs typeface="+mn-cs"/>
              </a:rPr>
              <a:t>“</a:t>
            </a:r>
            <a:r>
              <a:rPr lang="en-US" i="1" dirty="0"/>
              <a:t>By this we know love, because He laid down His life for us. And we also ought to lay down our lives for the brethren.</a:t>
            </a:r>
            <a:r>
              <a:rPr lang="en-US" i="1" baseline="30000" dirty="0"/>
              <a:t> 17</a:t>
            </a:r>
            <a:r>
              <a:rPr lang="en-US" i="1" dirty="0"/>
              <a:t> But whoever has this world's goods, and sees his brother in need, and shuts up his heart from him, how does the love of God abide in him? </a:t>
            </a:r>
            <a:r>
              <a:rPr lang="en-US" i="1" baseline="30000" dirty="0"/>
              <a:t>18</a:t>
            </a:r>
            <a:r>
              <a:rPr lang="en-US" i="1" dirty="0"/>
              <a:t> My little children, let us not love in word or in tongue, but in deed and in truth.</a:t>
            </a:r>
            <a:r>
              <a:rPr lang="en-US" i="1" baseline="30000" dirty="0"/>
              <a:t> 19</a:t>
            </a:r>
            <a:r>
              <a:rPr lang="en-US" i="1" dirty="0"/>
              <a:t> And by this we know that we are of the truth, and shall assure our hearts before Him.”</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D6BC85-D13A-4C08-8472-612E9831B092}" type="slidenum">
              <a:rPr lang="en-US" smtClean="0"/>
              <a:t>4</a:t>
            </a:fld>
            <a:endParaRPr lang="en-US"/>
          </a:p>
        </p:txBody>
      </p:sp>
    </p:spTree>
    <p:extLst>
      <p:ext uri="{BB962C8B-B14F-4D97-AF65-F5344CB8AC3E}">
        <p14:creationId xmlns:p14="http://schemas.microsoft.com/office/powerpoint/2010/main" val="224361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Christians are "</a:t>
            </a:r>
            <a:r>
              <a:rPr lang="en-US" sz="1200" b="1" i="0" kern="1200" dirty="0">
                <a:solidFill>
                  <a:schemeClr val="tx1"/>
                </a:solidFill>
                <a:effectLst/>
                <a:latin typeface="+mn-lt"/>
                <a:ea typeface="+mn-ea"/>
                <a:cs typeface="+mn-cs"/>
              </a:rPr>
              <a:t>believers</a:t>
            </a:r>
            <a:r>
              <a:rPr lang="en-US" sz="1200" b="0" i="0" kern="1200" dirty="0">
                <a:solidFill>
                  <a:schemeClr val="tx1"/>
                </a:solidFill>
                <a:effectLst/>
                <a:latin typeface="+mn-lt"/>
                <a:ea typeface="+mn-ea"/>
                <a:cs typeface="+mn-cs"/>
              </a:rPr>
              <a:t>" in relation to Christ, and to truth.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Timothy was to be an example to believers by showing his love for and fidelity to truth. </a:t>
            </a:r>
          </a:p>
          <a:p>
            <a:pPr marL="0" indent="0">
              <a:buFont typeface="Arial" panose="020B0604020202020204" pitchFamily="34" charset="0"/>
              <a:buNone/>
            </a:pPr>
            <a:r>
              <a:rPr lang="en-US" sz="1200" b="1" i="0" kern="1200" dirty="0">
                <a:solidFill>
                  <a:schemeClr val="tx1"/>
                </a:solidFill>
                <a:effectLst/>
                <a:latin typeface="+mn-lt"/>
                <a:ea typeface="+mn-ea"/>
                <a:cs typeface="+mn-cs"/>
              </a:rPr>
              <a:t>(1 Timothy 4:12-16), </a:t>
            </a:r>
            <a:r>
              <a:rPr lang="en-US" sz="1200" b="0" i="1" kern="1200" dirty="0">
                <a:solidFill>
                  <a:schemeClr val="tx1"/>
                </a:solidFill>
                <a:effectLst/>
                <a:latin typeface="+mn-lt"/>
                <a:ea typeface="+mn-ea"/>
                <a:cs typeface="+mn-cs"/>
              </a:rPr>
              <a:t>“</a:t>
            </a:r>
            <a:r>
              <a:rPr lang="en-US" i="1" dirty="0"/>
              <a:t>Let no one despise your youth, but be an example to the believers in word, in conduct, in love, in spirit, </a:t>
            </a:r>
            <a:r>
              <a:rPr lang="en-US" i="1" u="sng" dirty="0"/>
              <a:t>in faith</a:t>
            </a:r>
            <a:r>
              <a:rPr lang="en-US" i="1" dirty="0"/>
              <a:t>, in purity.</a:t>
            </a:r>
            <a:r>
              <a:rPr lang="en-US" i="1" baseline="30000" dirty="0"/>
              <a:t> 13</a:t>
            </a:r>
            <a:r>
              <a:rPr lang="en-US" i="1" dirty="0"/>
              <a:t> Till I come, give attention to reading, to exhortation, </a:t>
            </a:r>
            <a:r>
              <a:rPr lang="en-US" i="1" u="sng" dirty="0"/>
              <a:t>to doctrine</a:t>
            </a:r>
            <a:r>
              <a:rPr lang="en-US" i="1" dirty="0"/>
              <a:t>.</a:t>
            </a:r>
            <a:r>
              <a:rPr lang="en-US" i="1" baseline="30000" dirty="0"/>
              <a:t> 14</a:t>
            </a:r>
            <a:r>
              <a:rPr lang="en-US" i="1" dirty="0"/>
              <a:t> Do not neglect the gift that is in you, which was given to you by prophecy with the laying on of the hands of the eldership.</a:t>
            </a:r>
            <a:r>
              <a:rPr lang="en-US" i="1" baseline="30000" dirty="0"/>
              <a:t> 15</a:t>
            </a:r>
            <a:r>
              <a:rPr lang="en-US" i="1" dirty="0"/>
              <a:t> </a:t>
            </a:r>
            <a:r>
              <a:rPr lang="en-US" i="1" u="sng" dirty="0"/>
              <a:t>Meditate on these things; give yourself entirely to them</a:t>
            </a:r>
            <a:r>
              <a:rPr lang="en-US" i="1" dirty="0"/>
              <a:t>, that your progress may be evident to all.</a:t>
            </a:r>
            <a:r>
              <a:rPr lang="en-US" i="1" baseline="30000" dirty="0"/>
              <a:t> 16</a:t>
            </a:r>
            <a:r>
              <a:rPr lang="en-US" i="1" dirty="0"/>
              <a:t> Take heed to yourself </a:t>
            </a:r>
            <a:r>
              <a:rPr lang="en-US" i="1" u="sng" dirty="0"/>
              <a:t>and to the doctrine</a:t>
            </a:r>
            <a:r>
              <a:rPr lang="en-US" i="1" dirty="0"/>
              <a:t>. Continue in them, for in doing this </a:t>
            </a:r>
            <a:r>
              <a:rPr lang="en-US" i="1" u="sng" dirty="0"/>
              <a:t>you will save both yourself and those who hear you</a:t>
            </a:r>
            <a:r>
              <a:rPr lang="en-US" i="1" dirty="0"/>
              <a:t>.”</a:t>
            </a:r>
            <a:r>
              <a:rPr lang="en-US" sz="1200" b="0" i="1"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How sad it is that many religions have limited "faith" to a sort of mental acceptance of the historical existence of Christ.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Love for what the Lord said scarcely enters the picture</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Yet we can not find scripture that separates Christ from what He exemplified and taught.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(John 12:48), </a:t>
            </a:r>
            <a:r>
              <a:rPr lang="en-US" sz="1200" b="0" i="1" kern="1200" dirty="0">
                <a:solidFill>
                  <a:schemeClr val="tx1"/>
                </a:solidFill>
                <a:effectLst/>
                <a:latin typeface="+mn-lt"/>
                <a:ea typeface="+mn-ea"/>
                <a:cs typeface="+mn-cs"/>
              </a:rPr>
              <a:t>“He </a:t>
            </a:r>
            <a:r>
              <a:rPr lang="en-US" i="1" dirty="0"/>
              <a:t>who rejects Me, and does not receive My words, has that which judges him—the word that I have spoken will judge him in the last day.”</a:t>
            </a:r>
            <a:endParaRPr lang="en-US" sz="1200" b="0" i="1"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His words shall judge us in the last day</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How can one be a "Christian" who has no respect for the authority of His word ??</a:t>
            </a:r>
          </a:p>
        </p:txBody>
      </p:sp>
      <p:sp>
        <p:nvSpPr>
          <p:cNvPr id="4" name="Slide Number Placeholder 3"/>
          <p:cNvSpPr>
            <a:spLocks noGrp="1"/>
          </p:cNvSpPr>
          <p:nvPr>
            <p:ph type="sldNum" sz="quarter" idx="10"/>
          </p:nvPr>
        </p:nvSpPr>
        <p:spPr/>
        <p:txBody>
          <a:bodyPr/>
          <a:lstStyle/>
          <a:p>
            <a:fld id="{12D6BC85-D13A-4C08-8472-612E9831B092}" type="slidenum">
              <a:rPr lang="en-US" smtClean="0"/>
              <a:t>5</a:t>
            </a:fld>
            <a:endParaRPr lang="en-US"/>
          </a:p>
        </p:txBody>
      </p:sp>
    </p:spTree>
    <p:extLst>
      <p:ext uri="{BB962C8B-B14F-4D97-AF65-F5344CB8AC3E}">
        <p14:creationId xmlns:p14="http://schemas.microsoft.com/office/powerpoint/2010/main" val="106338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Christians are "</a:t>
            </a:r>
            <a:r>
              <a:rPr lang="en-US" sz="1200" b="1" i="0" kern="1200" dirty="0">
                <a:solidFill>
                  <a:schemeClr val="tx1"/>
                </a:solidFill>
                <a:effectLst/>
                <a:latin typeface="+mn-lt"/>
                <a:ea typeface="+mn-ea"/>
                <a:cs typeface="+mn-cs"/>
              </a:rPr>
              <a:t>sons</a:t>
            </a:r>
            <a:r>
              <a:rPr lang="en-US" sz="1200" b="0" i="0" kern="1200" dirty="0">
                <a:solidFill>
                  <a:schemeClr val="tx1"/>
                </a:solidFill>
                <a:effectLst/>
                <a:latin typeface="+mn-lt"/>
                <a:ea typeface="+mn-ea"/>
                <a:cs typeface="+mn-cs"/>
              </a:rPr>
              <a:t>" of God </a:t>
            </a:r>
          </a:p>
          <a:p>
            <a:r>
              <a:rPr lang="en-US" sz="1200" b="0" i="0" kern="1200" dirty="0">
                <a:solidFill>
                  <a:schemeClr val="tx1"/>
                </a:solidFill>
                <a:effectLst/>
                <a:latin typeface="+mn-lt"/>
                <a:ea typeface="+mn-ea"/>
                <a:cs typeface="+mn-cs"/>
              </a:rPr>
              <a:t>(John 1:12-13), “</a:t>
            </a:r>
            <a:r>
              <a:rPr lang="en-US" dirty="0"/>
              <a:t>But as many as received Him, to them He gave the right to become children of God, to those who believe in His name:</a:t>
            </a:r>
            <a:r>
              <a:rPr lang="en-US" baseline="30000" dirty="0"/>
              <a:t> 13</a:t>
            </a:r>
            <a:r>
              <a:rPr lang="en-US" dirty="0"/>
              <a:t> who were born, not of blood, nor of the will of the flesh, nor of the will of man, but of God.”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such chastening is not grievous. </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12:1-11) READ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bask in the Father's love and inherit heaven.</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12:28-29), </a:t>
            </a:r>
            <a:r>
              <a:rPr lang="en-US" sz="1200" b="0" i="1" kern="1200" dirty="0">
                <a:solidFill>
                  <a:schemeClr val="tx1"/>
                </a:solidFill>
                <a:effectLst/>
                <a:latin typeface="+mn-lt"/>
                <a:ea typeface="+mn-ea"/>
                <a:cs typeface="+mn-cs"/>
              </a:rPr>
              <a:t>“</a:t>
            </a:r>
            <a:r>
              <a:rPr lang="en-US" i="1" dirty="0"/>
              <a:t>Therefore, since we are receiving a kingdom which cannot be shaken, let us have grace, by which we may serve God acceptably with reverence and godly fear.</a:t>
            </a:r>
            <a:r>
              <a:rPr lang="en-US" i="1" baseline="30000" dirty="0"/>
              <a:t> 29</a:t>
            </a:r>
            <a:r>
              <a:rPr lang="en-US" i="1" dirty="0"/>
              <a:t> For our God is a consuming fire.”</a:t>
            </a:r>
          </a:p>
        </p:txBody>
      </p:sp>
      <p:sp>
        <p:nvSpPr>
          <p:cNvPr id="4" name="Slide Number Placeholder 3"/>
          <p:cNvSpPr>
            <a:spLocks noGrp="1"/>
          </p:cNvSpPr>
          <p:nvPr>
            <p:ph type="sldNum" sz="quarter" idx="10"/>
          </p:nvPr>
        </p:nvSpPr>
        <p:spPr/>
        <p:txBody>
          <a:bodyPr/>
          <a:lstStyle/>
          <a:p>
            <a:fld id="{12D6BC85-D13A-4C08-8472-612E9831B092}" type="slidenum">
              <a:rPr lang="en-US" smtClean="0"/>
              <a:t>6</a:t>
            </a:fld>
            <a:endParaRPr lang="en-US"/>
          </a:p>
        </p:txBody>
      </p:sp>
    </p:spTree>
    <p:extLst>
      <p:ext uri="{BB962C8B-B14F-4D97-AF65-F5344CB8AC3E}">
        <p14:creationId xmlns:p14="http://schemas.microsoft.com/office/powerpoint/2010/main" val="3769009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Name “Christian” is precious and meaningful</a:t>
            </a:r>
          </a:p>
          <a:p>
            <a:endParaRPr lang="en-US" dirty="0"/>
          </a:p>
          <a:p>
            <a:r>
              <a:rPr lang="en-US" dirty="0"/>
              <a:t>If we live up to the name, our victory is assured and great!</a:t>
            </a:r>
          </a:p>
          <a:p>
            <a:endParaRPr lang="en-US" dirty="0"/>
          </a:p>
          <a:p>
            <a:r>
              <a:rPr lang="en-US" b="1" dirty="0"/>
              <a:t>(Romans 8:37-39), </a:t>
            </a:r>
            <a:r>
              <a:rPr lang="en-US" i="1" dirty="0"/>
              <a:t>“Yet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p>
        </p:txBody>
      </p:sp>
      <p:sp>
        <p:nvSpPr>
          <p:cNvPr id="4" name="Slide Number Placeholder 3"/>
          <p:cNvSpPr>
            <a:spLocks noGrp="1"/>
          </p:cNvSpPr>
          <p:nvPr>
            <p:ph type="sldNum" sz="quarter" idx="10"/>
          </p:nvPr>
        </p:nvSpPr>
        <p:spPr/>
        <p:txBody>
          <a:bodyPr/>
          <a:lstStyle/>
          <a:p>
            <a:fld id="{12D6BC85-D13A-4C08-8472-612E9831B092}" type="slidenum">
              <a:rPr lang="en-US" smtClean="0"/>
              <a:t>7</a:t>
            </a:fld>
            <a:endParaRPr lang="en-US"/>
          </a:p>
        </p:txBody>
      </p:sp>
    </p:spTree>
    <p:extLst>
      <p:ext uri="{BB962C8B-B14F-4D97-AF65-F5344CB8AC3E}">
        <p14:creationId xmlns:p14="http://schemas.microsoft.com/office/powerpoint/2010/main" val="110402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F7A8-3766-4092-A9C1-59E0EFF0D8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0733C-E7F8-4C62-B0B0-CF719CCA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1E210C-EDA1-41D9-928F-6070D408149F}"/>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5" name="Footer Placeholder 4">
            <a:extLst>
              <a:ext uri="{FF2B5EF4-FFF2-40B4-BE49-F238E27FC236}">
                <a16:creationId xmlns:a16="http://schemas.microsoft.com/office/drawing/2014/main" id="{2B11AC20-A2C8-4A22-862F-C0F080707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92A3F-D9E3-4747-8B1A-536802C53CE6}"/>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155688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C517-80AE-4C6F-8D32-670FB5FAAA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0A0FA-2ECC-4E00-9E8A-BDE80CBBAD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B3BEB-65AE-4030-A1AF-422458ACD36E}"/>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5" name="Footer Placeholder 4">
            <a:extLst>
              <a:ext uri="{FF2B5EF4-FFF2-40B4-BE49-F238E27FC236}">
                <a16:creationId xmlns:a16="http://schemas.microsoft.com/office/drawing/2014/main" id="{E728D600-D79D-47E5-9895-83506B669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33A0A-806F-4856-AC80-F0803AF7E2A0}"/>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360801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F3FF6-A3E0-4E6B-8767-15146D4FCA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C66482-E51C-4E16-8AC7-D60E7C1BCF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6032E-CB82-4547-95C3-0735F45B4564}"/>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5" name="Footer Placeholder 4">
            <a:extLst>
              <a:ext uri="{FF2B5EF4-FFF2-40B4-BE49-F238E27FC236}">
                <a16:creationId xmlns:a16="http://schemas.microsoft.com/office/drawing/2014/main" id="{C4FEB812-DD39-48ED-AE4A-221680357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85FF3-90D2-489C-BF3F-AC2634BE0921}"/>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337598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D548-E99B-4498-97FB-AB378CBB1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D3D39-AEA8-4B93-9922-5C733266CD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7A642-F383-4675-ADED-98BA7FF98A17}"/>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5" name="Footer Placeholder 4">
            <a:extLst>
              <a:ext uri="{FF2B5EF4-FFF2-40B4-BE49-F238E27FC236}">
                <a16:creationId xmlns:a16="http://schemas.microsoft.com/office/drawing/2014/main" id="{D0BC9306-81D9-46EF-AE81-D197C9DB8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DC75A-0424-4278-A4CC-DDC6979C422B}"/>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10615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1A87-B560-457F-BBFD-2596AA215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973924-3CD9-40F7-A0A0-5A46ED4B18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8197B4-F20B-48EC-B1CF-A86209CDAA2F}"/>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5" name="Footer Placeholder 4">
            <a:extLst>
              <a:ext uri="{FF2B5EF4-FFF2-40B4-BE49-F238E27FC236}">
                <a16:creationId xmlns:a16="http://schemas.microsoft.com/office/drawing/2014/main" id="{3067E211-3160-4FFB-ADF1-CB8B52473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95CAB-0F4D-4B40-AA62-3CC02220A1A1}"/>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166361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A1BE-5980-4D56-A12D-AF6D96650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0B84F-1F15-408B-ABCF-AB3F00EBF7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541AE1-68A6-4465-8E3D-2FA64C1734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5FD351-CAE6-4753-94B3-1B4C6596FA74}"/>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6" name="Footer Placeholder 5">
            <a:extLst>
              <a:ext uri="{FF2B5EF4-FFF2-40B4-BE49-F238E27FC236}">
                <a16:creationId xmlns:a16="http://schemas.microsoft.com/office/drawing/2014/main" id="{9D1B186C-55FF-4CF0-8480-FD9157F71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B6DD5-CB09-452E-BE58-D262AFF27AAB}"/>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309837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D030-FD46-403E-96E8-2D587277D6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2312B8-0CF5-4337-B40F-21587725E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F750E8-9E06-4EF6-9C3E-319B1BED73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8F5BE0-CA16-49E0-88C3-AEC6C838C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D1EDD0-AE11-42C6-AEA7-91692E6C4E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A087D8-394D-4BFF-8536-6F083F895EEC}"/>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8" name="Footer Placeholder 7">
            <a:extLst>
              <a:ext uri="{FF2B5EF4-FFF2-40B4-BE49-F238E27FC236}">
                <a16:creationId xmlns:a16="http://schemas.microsoft.com/office/drawing/2014/main" id="{3A099EEF-886B-4520-9E42-0A361EAF12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B2738B-B8E8-4166-90F0-3202904DC9CD}"/>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85707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87EF-3149-4C19-B6D9-41F93C9ACD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994B5B-7C7F-42DE-AE2B-F36ED41AAA41}"/>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4" name="Footer Placeholder 3">
            <a:extLst>
              <a:ext uri="{FF2B5EF4-FFF2-40B4-BE49-F238E27FC236}">
                <a16:creationId xmlns:a16="http://schemas.microsoft.com/office/drawing/2014/main" id="{614CEAD4-10C7-44EF-8666-71F9F4F433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473C4E-D958-49E5-BC71-8D94F277E616}"/>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115042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D3FE4C-6F61-4024-B0CA-C28173E2E3AC}"/>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3" name="Footer Placeholder 2">
            <a:extLst>
              <a:ext uri="{FF2B5EF4-FFF2-40B4-BE49-F238E27FC236}">
                <a16:creationId xmlns:a16="http://schemas.microsoft.com/office/drawing/2014/main" id="{C21E9D33-3D96-4DFC-B47D-2543628274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5A8E45-CE55-4D85-BFC6-9492A4AA7C8A}"/>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294017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C7CA-98D3-40CC-B587-7B2A29DAD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43D93E-6256-41F8-A871-39350C03B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C9309A-0501-4BF6-8DA2-D1A2BFAFE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02AF4A-E89E-418C-87AF-2D5627443BF6}"/>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6" name="Footer Placeholder 5">
            <a:extLst>
              <a:ext uri="{FF2B5EF4-FFF2-40B4-BE49-F238E27FC236}">
                <a16:creationId xmlns:a16="http://schemas.microsoft.com/office/drawing/2014/main" id="{243AB41D-A42F-492A-AC99-32F49FBEC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573F1-84AB-42AA-9EAB-AD4D043B2D0F}"/>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253050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24D4C-DCD2-4C1E-864A-A7B77D8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4E66C4-C7C5-4352-B89A-4558D7875E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273F2-3FCE-40B8-925A-236687D12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F84911-D7A2-4292-A3B8-878EF19A43BB}"/>
              </a:ext>
            </a:extLst>
          </p:cNvPr>
          <p:cNvSpPr>
            <a:spLocks noGrp="1"/>
          </p:cNvSpPr>
          <p:nvPr>
            <p:ph type="dt" sz="half" idx="10"/>
          </p:nvPr>
        </p:nvSpPr>
        <p:spPr/>
        <p:txBody>
          <a:bodyPr/>
          <a:lstStyle/>
          <a:p>
            <a:fld id="{C14F3B92-CF85-42F5-A62B-5D97D68F72B6}" type="datetimeFigureOut">
              <a:rPr lang="en-US" smtClean="0"/>
              <a:t>11/18/2017</a:t>
            </a:fld>
            <a:endParaRPr lang="en-US"/>
          </a:p>
        </p:txBody>
      </p:sp>
      <p:sp>
        <p:nvSpPr>
          <p:cNvPr id="6" name="Footer Placeholder 5">
            <a:extLst>
              <a:ext uri="{FF2B5EF4-FFF2-40B4-BE49-F238E27FC236}">
                <a16:creationId xmlns:a16="http://schemas.microsoft.com/office/drawing/2014/main" id="{F8186058-22E6-4959-B6DE-8B93EB52F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C98CA-6E7D-47EB-9460-6A0BBC5C8F30}"/>
              </a:ext>
            </a:extLst>
          </p:cNvPr>
          <p:cNvSpPr>
            <a:spLocks noGrp="1"/>
          </p:cNvSpPr>
          <p:nvPr>
            <p:ph type="sldNum" sz="quarter" idx="12"/>
          </p:nvPr>
        </p:nvSpPr>
        <p:spPr/>
        <p:txBody>
          <a:bodyPr/>
          <a:lstStyle/>
          <a:p>
            <a:fld id="{4A48EAE0-B7DF-49F9-84FE-AED11E371EF2}" type="slidenum">
              <a:rPr lang="en-US" smtClean="0"/>
              <a:t>‹#›</a:t>
            </a:fld>
            <a:endParaRPr lang="en-US"/>
          </a:p>
        </p:txBody>
      </p:sp>
    </p:spTree>
    <p:extLst>
      <p:ext uri="{BB962C8B-B14F-4D97-AF65-F5344CB8AC3E}">
        <p14:creationId xmlns:p14="http://schemas.microsoft.com/office/powerpoint/2010/main" val="16152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7D787-F109-4092-801D-87BDEC477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DE4C39-5D18-43E7-9709-7E37073E61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4C4A0-BEDA-438F-B0B2-C9562FEFB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F3B92-CF85-42F5-A62B-5D97D68F72B6}" type="datetimeFigureOut">
              <a:rPr lang="en-US" smtClean="0"/>
              <a:t>11/18/2017</a:t>
            </a:fld>
            <a:endParaRPr lang="en-US"/>
          </a:p>
        </p:txBody>
      </p:sp>
      <p:sp>
        <p:nvSpPr>
          <p:cNvPr id="5" name="Footer Placeholder 4">
            <a:extLst>
              <a:ext uri="{FF2B5EF4-FFF2-40B4-BE49-F238E27FC236}">
                <a16:creationId xmlns:a16="http://schemas.microsoft.com/office/drawing/2014/main" id="{C2B75CAC-DAC4-4FD6-87D4-0839C53B06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D52D6A-72F8-47B6-B587-C451677CC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8EAE0-B7DF-49F9-84FE-AED11E371EF2}" type="slidenum">
              <a:rPr lang="en-US" smtClean="0"/>
              <a:t>‹#›</a:t>
            </a:fld>
            <a:endParaRPr lang="en-US"/>
          </a:p>
        </p:txBody>
      </p:sp>
    </p:spTree>
    <p:extLst>
      <p:ext uri="{BB962C8B-B14F-4D97-AF65-F5344CB8AC3E}">
        <p14:creationId xmlns:p14="http://schemas.microsoft.com/office/powerpoint/2010/main" val="3871732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898C2-8271-4C6B-84E4-FEA9911AC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0631"/>
            <a:ext cx="12192000" cy="6858000"/>
          </a:xfrm>
          <a:prstGeom prst="rect">
            <a:avLst/>
          </a:prstGeom>
        </p:spPr>
      </p:pic>
      <p:sp>
        <p:nvSpPr>
          <p:cNvPr id="2" name="Title 1">
            <a:extLst>
              <a:ext uri="{FF2B5EF4-FFF2-40B4-BE49-F238E27FC236}">
                <a16:creationId xmlns:a16="http://schemas.microsoft.com/office/drawing/2014/main" id="{F03582E2-42C7-405B-84DE-F2DEAF37DED8}"/>
              </a:ext>
            </a:extLst>
          </p:cNvPr>
          <p:cNvSpPr>
            <a:spLocks noGrp="1"/>
          </p:cNvSpPr>
          <p:nvPr>
            <p:ph type="ctrTitle"/>
          </p:nvPr>
        </p:nvSpPr>
        <p:spPr>
          <a:xfrm>
            <a:off x="1524000" y="772318"/>
            <a:ext cx="9144000" cy="1655763"/>
          </a:xfrm>
        </p:spPr>
        <p:txBody>
          <a:bodyPr>
            <a:normAutofit/>
          </a:bodyPr>
          <a:lstStyle/>
          <a:p>
            <a:r>
              <a:rPr lang="en-US" sz="9600" dirty="0">
                <a:solidFill>
                  <a:srgbClr val="002060"/>
                </a:solidFill>
                <a:latin typeface="Angeline Vintage" pitchFamily="2" charset="0"/>
              </a:rPr>
              <a:t>Christians Are…</a:t>
            </a:r>
          </a:p>
        </p:txBody>
      </p:sp>
      <p:sp>
        <p:nvSpPr>
          <p:cNvPr id="3" name="Subtitle 2">
            <a:extLst>
              <a:ext uri="{FF2B5EF4-FFF2-40B4-BE49-F238E27FC236}">
                <a16:creationId xmlns:a16="http://schemas.microsoft.com/office/drawing/2014/main" id="{7B22071A-CE89-4812-890A-B3BE64747A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282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898C2-8271-4C6B-84E4-FEA9911AC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477"/>
            <a:ext cx="8317523" cy="7684477"/>
          </a:xfrm>
          <a:prstGeom prst="rect">
            <a:avLst/>
          </a:prstGeom>
        </p:spPr>
      </p:pic>
      <p:sp>
        <p:nvSpPr>
          <p:cNvPr id="2" name="Title 1">
            <a:extLst>
              <a:ext uri="{FF2B5EF4-FFF2-40B4-BE49-F238E27FC236}">
                <a16:creationId xmlns:a16="http://schemas.microsoft.com/office/drawing/2014/main" id="{F03582E2-42C7-405B-84DE-F2DEAF37DED8}"/>
              </a:ext>
            </a:extLst>
          </p:cNvPr>
          <p:cNvSpPr>
            <a:spLocks noGrp="1"/>
          </p:cNvSpPr>
          <p:nvPr>
            <p:ph type="ctrTitle"/>
          </p:nvPr>
        </p:nvSpPr>
        <p:spPr>
          <a:xfrm>
            <a:off x="169984" y="203993"/>
            <a:ext cx="4859215" cy="1076874"/>
          </a:xfrm>
        </p:spPr>
        <p:txBody>
          <a:bodyPr>
            <a:normAutofit/>
          </a:bodyPr>
          <a:lstStyle/>
          <a:p>
            <a:r>
              <a:rPr lang="en-US" dirty="0">
                <a:solidFill>
                  <a:srgbClr val="002060"/>
                </a:solidFill>
                <a:latin typeface="Angeline Vintage" pitchFamily="2" charset="0"/>
              </a:rPr>
              <a:t>Christians Are…</a:t>
            </a:r>
          </a:p>
        </p:txBody>
      </p:sp>
      <p:sp>
        <p:nvSpPr>
          <p:cNvPr id="3" name="Subtitle 2">
            <a:extLst>
              <a:ext uri="{FF2B5EF4-FFF2-40B4-BE49-F238E27FC236}">
                <a16:creationId xmlns:a16="http://schemas.microsoft.com/office/drawing/2014/main" id="{7B22071A-CE89-4812-890A-B3BE64747A03}"/>
              </a:ext>
            </a:extLst>
          </p:cNvPr>
          <p:cNvSpPr>
            <a:spLocks noGrp="1"/>
          </p:cNvSpPr>
          <p:nvPr>
            <p:ph type="subTitle" idx="1"/>
          </p:nvPr>
        </p:nvSpPr>
        <p:spPr>
          <a:xfrm>
            <a:off x="5328138" y="404446"/>
            <a:ext cx="6863862" cy="6453554"/>
          </a:xfrm>
          <a:solidFill>
            <a:schemeClr val="bg1"/>
          </a:solidFill>
        </p:spPr>
        <p:txBody>
          <a:bodyPr>
            <a:normAutofit/>
          </a:bodyPr>
          <a:lstStyle/>
          <a:p>
            <a:pPr marL="457200"/>
            <a:r>
              <a:rPr lang="en-US" sz="6000" dirty="0">
                <a:solidFill>
                  <a:srgbClr val="002060"/>
                </a:solidFill>
                <a:latin typeface="Angeline Vintage" pitchFamily="2" charset="0"/>
              </a:rPr>
              <a:t>Disciples</a:t>
            </a:r>
          </a:p>
          <a:p>
            <a:pPr marL="457200"/>
            <a:endParaRPr lang="en-US" sz="1400" dirty="0">
              <a:solidFill>
                <a:srgbClr val="002060"/>
              </a:solidFill>
              <a:latin typeface="Angeline Vintage" pitchFamily="2" charset="0"/>
            </a:endParaRPr>
          </a:p>
          <a:p>
            <a:pPr marL="457200"/>
            <a:r>
              <a:rPr lang="en-US" sz="4400" b="1" dirty="0">
                <a:solidFill>
                  <a:srgbClr val="002060"/>
                </a:solidFill>
              </a:rPr>
              <a:t>Acts 11:25-26</a:t>
            </a:r>
          </a:p>
          <a:p>
            <a:pPr marL="457200"/>
            <a:r>
              <a:rPr lang="en-US" sz="4400" b="1" dirty="0">
                <a:solidFill>
                  <a:srgbClr val="002060"/>
                </a:solidFill>
              </a:rPr>
              <a:t>2 John 9</a:t>
            </a:r>
          </a:p>
          <a:p>
            <a:pPr marL="457200"/>
            <a:r>
              <a:rPr lang="en-US" sz="4400" dirty="0">
                <a:solidFill>
                  <a:srgbClr val="002060"/>
                </a:solidFill>
              </a:rPr>
              <a:t>(Learners/Followers)</a:t>
            </a:r>
          </a:p>
          <a:p>
            <a:pPr marL="457200"/>
            <a:endParaRPr lang="en-US" sz="4400" dirty="0">
              <a:solidFill>
                <a:srgbClr val="002060"/>
              </a:solidFill>
            </a:endParaRPr>
          </a:p>
          <a:p>
            <a:pPr marL="457200"/>
            <a:r>
              <a:rPr lang="en-US" sz="4400" dirty="0">
                <a:solidFill>
                  <a:srgbClr val="002060"/>
                </a:solidFill>
              </a:rPr>
              <a:t>This describes something wholly incompatible with the casual “churchgoer”</a:t>
            </a:r>
          </a:p>
        </p:txBody>
      </p:sp>
    </p:spTree>
    <p:extLst>
      <p:ext uri="{BB962C8B-B14F-4D97-AF65-F5344CB8AC3E}">
        <p14:creationId xmlns:p14="http://schemas.microsoft.com/office/powerpoint/2010/main" val="1582164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898C2-8271-4C6B-84E4-FEA9911AC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477"/>
            <a:ext cx="8317523" cy="7684477"/>
          </a:xfrm>
          <a:prstGeom prst="rect">
            <a:avLst/>
          </a:prstGeom>
        </p:spPr>
      </p:pic>
      <p:sp>
        <p:nvSpPr>
          <p:cNvPr id="2" name="Title 1">
            <a:extLst>
              <a:ext uri="{FF2B5EF4-FFF2-40B4-BE49-F238E27FC236}">
                <a16:creationId xmlns:a16="http://schemas.microsoft.com/office/drawing/2014/main" id="{F03582E2-42C7-405B-84DE-F2DEAF37DED8}"/>
              </a:ext>
            </a:extLst>
          </p:cNvPr>
          <p:cNvSpPr>
            <a:spLocks noGrp="1"/>
          </p:cNvSpPr>
          <p:nvPr>
            <p:ph type="ctrTitle"/>
          </p:nvPr>
        </p:nvSpPr>
        <p:spPr>
          <a:xfrm>
            <a:off x="169984" y="203993"/>
            <a:ext cx="4859215" cy="1076874"/>
          </a:xfrm>
        </p:spPr>
        <p:txBody>
          <a:bodyPr>
            <a:normAutofit/>
          </a:bodyPr>
          <a:lstStyle/>
          <a:p>
            <a:r>
              <a:rPr lang="en-US" dirty="0">
                <a:solidFill>
                  <a:srgbClr val="002060"/>
                </a:solidFill>
                <a:latin typeface="Angeline Vintage" pitchFamily="2" charset="0"/>
              </a:rPr>
              <a:t>Christians Are…</a:t>
            </a:r>
          </a:p>
        </p:txBody>
      </p:sp>
      <p:sp>
        <p:nvSpPr>
          <p:cNvPr id="3" name="Subtitle 2">
            <a:extLst>
              <a:ext uri="{FF2B5EF4-FFF2-40B4-BE49-F238E27FC236}">
                <a16:creationId xmlns:a16="http://schemas.microsoft.com/office/drawing/2014/main" id="{7B22071A-CE89-4812-890A-B3BE64747A03}"/>
              </a:ext>
            </a:extLst>
          </p:cNvPr>
          <p:cNvSpPr>
            <a:spLocks noGrp="1"/>
          </p:cNvSpPr>
          <p:nvPr>
            <p:ph type="subTitle" idx="1"/>
          </p:nvPr>
        </p:nvSpPr>
        <p:spPr>
          <a:xfrm>
            <a:off x="5328138" y="404446"/>
            <a:ext cx="6863862" cy="6453554"/>
          </a:xfrm>
          <a:solidFill>
            <a:schemeClr val="bg1"/>
          </a:solidFill>
        </p:spPr>
        <p:txBody>
          <a:bodyPr>
            <a:normAutofit/>
          </a:bodyPr>
          <a:lstStyle/>
          <a:p>
            <a:pPr marL="457200"/>
            <a:r>
              <a:rPr lang="en-US" sz="6000" dirty="0">
                <a:solidFill>
                  <a:srgbClr val="002060"/>
                </a:solidFill>
                <a:latin typeface="Angeline Vintage" pitchFamily="2" charset="0"/>
              </a:rPr>
              <a:t>Saints</a:t>
            </a:r>
          </a:p>
          <a:p>
            <a:pPr marL="457200"/>
            <a:endParaRPr lang="en-US" sz="1400" dirty="0">
              <a:solidFill>
                <a:srgbClr val="002060"/>
              </a:solidFill>
              <a:latin typeface="Angeline Vintage" pitchFamily="2" charset="0"/>
            </a:endParaRPr>
          </a:p>
          <a:p>
            <a:pPr marL="457200"/>
            <a:r>
              <a:rPr lang="en-US" sz="4400" b="1" dirty="0">
                <a:solidFill>
                  <a:srgbClr val="002060"/>
                </a:solidFill>
              </a:rPr>
              <a:t>1 Corinthians 1:2</a:t>
            </a:r>
          </a:p>
          <a:p>
            <a:pPr marL="457200"/>
            <a:r>
              <a:rPr lang="en-US" sz="4400" b="1" dirty="0">
                <a:solidFill>
                  <a:srgbClr val="002060"/>
                </a:solidFill>
              </a:rPr>
              <a:t>1 Corinthians 6:19-20</a:t>
            </a:r>
          </a:p>
          <a:p>
            <a:pPr marL="457200"/>
            <a:r>
              <a:rPr lang="en-US" sz="4400" dirty="0">
                <a:solidFill>
                  <a:srgbClr val="002060"/>
                </a:solidFill>
              </a:rPr>
              <a:t>(Holy/Set Apart)</a:t>
            </a:r>
          </a:p>
          <a:p>
            <a:pPr marL="457200"/>
            <a:endParaRPr lang="en-US" sz="4400" dirty="0">
              <a:solidFill>
                <a:srgbClr val="002060"/>
              </a:solidFill>
            </a:endParaRPr>
          </a:p>
          <a:p>
            <a:pPr marL="457200"/>
            <a:r>
              <a:rPr lang="en-US" sz="4400" dirty="0">
                <a:solidFill>
                  <a:srgbClr val="002060"/>
                </a:solidFill>
              </a:rPr>
              <a:t>This describes their response to the call to be holy.  Commitment!</a:t>
            </a:r>
          </a:p>
        </p:txBody>
      </p:sp>
    </p:spTree>
    <p:extLst>
      <p:ext uri="{BB962C8B-B14F-4D97-AF65-F5344CB8AC3E}">
        <p14:creationId xmlns:p14="http://schemas.microsoft.com/office/powerpoint/2010/main" val="917361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898C2-8271-4C6B-84E4-FEA9911AC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477"/>
            <a:ext cx="8317523" cy="7684477"/>
          </a:xfrm>
          <a:prstGeom prst="rect">
            <a:avLst/>
          </a:prstGeom>
        </p:spPr>
      </p:pic>
      <p:sp>
        <p:nvSpPr>
          <p:cNvPr id="2" name="Title 1">
            <a:extLst>
              <a:ext uri="{FF2B5EF4-FFF2-40B4-BE49-F238E27FC236}">
                <a16:creationId xmlns:a16="http://schemas.microsoft.com/office/drawing/2014/main" id="{F03582E2-42C7-405B-84DE-F2DEAF37DED8}"/>
              </a:ext>
            </a:extLst>
          </p:cNvPr>
          <p:cNvSpPr>
            <a:spLocks noGrp="1"/>
          </p:cNvSpPr>
          <p:nvPr>
            <p:ph type="ctrTitle"/>
          </p:nvPr>
        </p:nvSpPr>
        <p:spPr>
          <a:xfrm>
            <a:off x="169984" y="203993"/>
            <a:ext cx="4859215" cy="1076874"/>
          </a:xfrm>
        </p:spPr>
        <p:txBody>
          <a:bodyPr>
            <a:normAutofit/>
          </a:bodyPr>
          <a:lstStyle/>
          <a:p>
            <a:r>
              <a:rPr lang="en-US" dirty="0">
                <a:solidFill>
                  <a:srgbClr val="002060"/>
                </a:solidFill>
                <a:latin typeface="Angeline Vintage" pitchFamily="2" charset="0"/>
              </a:rPr>
              <a:t>Christians Are…</a:t>
            </a:r>
          </a:p>
        </p:txBody>
      </p:sp>
      <p:sp>
        <p:nvSpPr>
          <p:cNvPr id="3" name="Subtitle 2">
            <a:extLst>
              <a:ext uri="{FF2B5EF4-FFF2-40B4-BE49-F238E27FC236}">
                <a16:creationId xmlns:a16="http://schemas.microsoft.com/office/drawing/2014/main" id="{7B22071A-CE89-4812-890A-B3BE64747A03}"/>
              </a:ext>
            </a:extLst>
          </p:cNvPr>
          <p:cNvSpPr>
            <a:spLocks noGrp="1"/>
          </p:cNvSpPr>
          <p:nvPr>
            <p:ph type="subTitle" idx="1"/>
          </p:nvPr>
        </p:nvSpPr>
        <p:spPr>
          <a:xfrm>
            <a:off x="5328138" y="404446"/>
            <a:ext cx="6863862" cy="6453554"/>
          </a:xfrm>
          <a:solidFill>
            <a:schemeClr val="bg1"/>
          </a:solidFill>
        </p:spPr>
        <p:txBody>
          <a:bodyPr>
            <a:normAutofit/>
          </a:bodyPr>
          <a:lstStyle/>
          <a:p>
            <a:pPr marL="457200"/>
            <a:r>
              <a:rPr lang="en-US" sz="6000" dirty="0">
                <a:solidFill>
                  <a:srgbClr val="002060"/>
                </a:solidFill>
                <a:latin typeface="Angeline Vintage" pitchFamily="2" charset="0"/>
              </a:rPr>
              <a:t>brothers / sisters</a:t>
            </a:r>
          </a:p>
          <a:p>
            <a:pPr marL="457200"/>
            <a:endParaRPr lang="en-US" sz="1400" dirty="0">
              <a:solidFill>
                <a:srgbClr val="002060"/>
              </a:solidFill>
              <a:latin typeface="Angeline Vintage" pitchFamily="2" charset="0"/>
            </a:endParaRPr>
          </a:p>
          <a:p>
            <a:pPr marL="457200"/>
            <a:r>
              <a:rPr lang="en-US" sz="4400" b="1" dirty="0">
                <a:solidFill>
                  <a:srgbClr val="002060"/>
                </a:solidFill>
              </a:rPr>
              <a:t>1 Peter 2:17</a:t>
            </a:r>
          </a:p>
          <a:p>
            <a:pPr marL="457200"/>
            <a:r>
              <a:rPr lang="en-US" sz="4400" b="1" dirty="0">
                <a:solidFill>
                  <a:srgbClr val="002060"/>
                </a:solidFill>
              </a:rPr>
              <a:t>1 John 3:16-19</a:t>
            </a:r>
          </a:p>
          <a:p>
            <a:pPr marL="457200"/>
            <a:r>
              <a:rPr lang="en-US" sz="4400" dirty="0">
                <a:solidFill>
                  <a:srgbClr val="002060"/>
                </a:solidFill>
              </a:rPr>
              <a:t>(Family Relationship)</a:t>
            </a:r>
          </a:p>
          <a:p>
            <a:pPr marL="457200"/>
            <a:endParaRPr lang="en-US" sz="4400" dirty="0">
              <a:solidFill>
                <a:srgbClr val="002060"/>
              </a:solidFill>
            </a:endParaRPr>
          </a:p>
          <a:p>
            <a:pPr marL="457200"/>
            <a:r>
              <a:rPr lang="en-US" sz="4400" dirty="0">
                <a:solidFill>
                  <a:srgbClr val="002060"/>
                </a:solidFill>
              </a:rPr>
              <a:t>This describes a relationship that should radiate warmth &amp; love.</a:t>
            </a:r>
          </a:p>
        </p:txBody>
      </p:sp>
    </p:spTree>
    <p:extLst>
      <p:ext uri="{BB962C8B-B14F-4D97-AF65-F5344CB8AC3E}">
        <p14:creationId xmlns:p14="http://schemas.microsoft.com/office/powerpoint/2010/main" val="3892063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898C2-8271-4C6B-84E4-FEA9911AC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477"/>
            <a:ext cx="8317523" cy="7684477"/>
          </a:xfrm>
          <a:prstGeom prst="rect">
            <a:avLst/>
          </a:prstGeom>
        </p:spPr>
      </p:pic>
      <p:sp>
        <p:nvSpPr>
          <p:cNvPr id="2" name="Title 1">
            <a:extLst>
              <a:ext uri="{FF2B5EF4-FFF2-40B4-BE49-F238E27FC236}">
                <a16:creationId xmlns:a16="http://schemas.microsoft.com/office/drawing/2014/main" id="{F03582E2-42C7-405B-84DE-F2DEAF37DED8}"/>
              </a:ext>
            </a:extLst>
          </p:cNvPr>
          <p:cNvSpPr>
            <a:spLocks noGrp="1"/>
          </p:cNvSpPr>
          <p:nvPr>
            <p:ph type="ctrTitle"/>
          </p:nvPr>
        </p:nvSpPr>
        <p:spPr>
          <a:xfrm>
            <a:off x="169984" y="203993"/>
            <a:ext cx="4859215" cy="1076874"/>
          </a:xfrm>
        </p:spPr>
        <p:txBody>
          <a:bodyPr>
            <a:normAutofit/>
          </a:bodyPr>
          <a:lstStyle/>
          <a:p>
            <a:r>
              <a:rPr lang="en-US" dirty="0">
                <a:solidFill>
                  <a:srgbClr val="002060"/>
                </a:solidFill>
                <a:latin typeface="Angeline Vintage" pitchFamily="2" charset="0"/>
              </a:rPr>
              <a:t>Christians Are…</a:t>
            </a:r>
          </a:p>
        </p:txBody>
      </p:sp>
      <p:sp>
        <p:nvSpPr>
          <p:cNvPr id="3" name="Subtitle 2">
            <a:extLst>
              <a:ext uri="{FF2B5EF4-FFF2-40B4-BE49-F238E27FC236}">
                <a16:creationId xmlns:a16="http://schemas.microsoft.com/office/drawing/2014/main" id="{7B22071A-CE89-4812-890A-B3BE64747A03}"/>
              </a:ext>
            </a:extLst>
          </p:cNvPr>
          <p:cNvSpPr>
            <a:spLocks noGrp="1"/>
          </p:cNvSpPr>
          <p:nvPr>
            <p:ph type="subTitle" idx="1"/>
          </p:nvPr>
        </p:nvSpPr>
        <p:spPr>
          <a:xfrm>
            <a:off x="5328138" y="404446"/>
            <a:ext cx="6863862" cy="6453554"/>
          </a:xfrm>
          <a:solidFill>
            <a:schemeClr val="bg1"/>
          </a:solidFill>
        </p:spPr>
        <p:txBody>
          <a:bodyPr>
            <a:normAutofit/>
          </a:bodyPr>
          <a:lstStyle/>
          <a:p>
            <a:pPr marL="457200"/>
            <a:r>
              <a:rPr lang="en-US" sz="6000" dirty="0">
                <a:solidFill>
                  <a:srgbClr val="002060"/>
                </a:solidFill>
                <a:latin typeface="Angeline Vintage" pitchFamily="2" charset="0"/>
              </a:rPr>
              <a:t>Believers</a:t>
            </a:r>
          </a:p>
          <a:p>
            <a:pPr marL="457200"/>
            <a:endParaRPr lang="en-US" sz="1400" dirty="0">
              <a:solidFill>
                <a:srgbClr val="002060"/>
              </a:solidFill>
              <a:latin typeface="Angeline Vintage" pitchFamily="2" charset="0"/>
            </a:endParaRPr>
          </a:p>
          <a:p>
            <a:pPr marL="457200"/>
            <a:r>
              <a:rPr lang="en-US" sz="4400" b="1" dirty="0">
                <a:solidFill>
                  <a:srgbClr val="002060"/>
                </a:solidFill>
              </a:rPr>
              <a:t>1 Timothy 4:12-16</a:t>
            </a:r>
          </a:p>
          <a:p>
            <a:pPr marL="457200"/>
            <a:r>
              <a:rPr lang="en-US" sz="4400" b="1" dirty="0">
                <a:solidFill>
                  <a:srgbClr val="002060"/>
                </a:solidFill>
              </a:rPr>
              <a:t>John 12:48</a:t>
            </a:r>
          </a:p>
          <a:p>
            <a:pPr marL="457200"/>
            <a:r>
              <a:rPr lang="en-US" sz="4400" dirty="0">
                <a:solidFill>
                  <a:srgbClr val="002060"/>
                </a:solidFill>
              </a:rPr>
              <a:t>(Believers in Christ/truth)</a:t>
            </a:r>
          </a:p>
          <a:p>
            <a:pPr marL="457200"/>
            <a:endParaRPr lang="en-US" sz="4400" dirty="0">
              <a:solidFill>
                <a:srgbClr val="002060"/>
              </a:solidFill>
            </a:endParaRPr>
          </a:p>
          <a:p>
            <a:pPr marL="457200"/>
            <a:r>
              <a:rPr lang="en-US" sz="4400" dirty="0">
                <a:solidFill>
                  <a:srgbClr val="002060"/>
                </a:solidFill>
              </a:rPr>
              <a:t>It is not possible to separate our Lord from what He taught!</a:t>
            </a:r>
          </a:p>
        </p:txBody>
      </p:sp>
    </p:spTree>
    <p:extLst>
      <p:ext uri="{BB962C8B-B14F-4D97-AF65-F5344CB8AC3E}">
        <p14:creationId xmlns:p14="http://schemas.microsoft.com/office/powerpoint/2010/main" val="2049707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898C2-8271-4C6B-84E4-FEA9911AC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477"/>
            <a:ext cx="8317523" cy="7684477"/>
          </a:xfrm>
          <a:prstGeom prst="rect">
            <a:avLst/>
          </a:prstGeom>
        </p:spPr>
      </p:pic>
      <p:sp>
        <p:nvSpPr>
          <p:cNvPr id="2" name="Title 1">
            <a:extLst>
              <a:ext uri="{FF2B5EF4-FFF2-40B4-BE49-F238E27FC236}">
                <a16:creationId xmlns:a16="http://schemas.microsoft.com/office/drawing/2014/main" id="{F03582E2-42C7-405B-84DE-F2DEAF37DED8}"/>
              </a:ext>
            </a:extLst>
          </p:cNvPr>
          <p:cNvSpPr>
            <a:spLocks noGrp="1"/>
          </p:cNvSpPr>
          <p:nvPr>
            <p:ph type="ctrTitle"/>
          </p:nvPr>
        </p:nvSpPr>
        <p:spPr>
          <a:xfrm>
            <a:off x="169984" y="203993"/>
            <a:ext cx="4859215" cy="1076874"/>
          </a:xfrm>
        </p:spPr>
        <p:txBody>
          <a:bodyPr>
            <a:normAutofit/>
          </a:bodyPr>
          <a:lstStyle/>
          <a:p>
            <a:r>
              <a:rPr lang="en-US" dirty="0">
                <a:solidFill>
                  <a:srgbClr val="002060"/>
                </a:solidFill>
                <a:latin typeface="Angeline Vintage" pitchFamily="2" charset="0"/>
              </a:rPr>
              <a:t>Christians Are…</a:t>
            </a:r>
          </a:p>
        </p:txBody>
      </p:sp>
      <p:sp>
        <p:nvSpPr>
          <p:cNvPr id="3" name="Subtitle 2">
            <a:extLst>
              <a:ext uri="{FF2B5EF4-FFF2-40B4-BE49-F238E27FC236}">
                <a16:creationId xmlns:a16="http://schemas.microsoft.com/office/drawing/2014/main" id="{7B22071A-CE89-4812-890A-B3BE64747A03}"/>
              </a:ext>
            </a:extLst>
          </p:cNvPr>
          <p:cNvSpPr>
            <a:spLocks noGrp="1"/>
          </p:cNvSpPr>
          <p:nvPr>
            <p:ph type="subTitle" idx="1"/>
          </p:nvPr>
        </p:nvSpPr>
        <p:spPr>
          <a:xfrm>
            <a:off x="5328138" y="404446"/>
            <a:ext cx="6863862" cy="6453554"/>
          </a:xfrm>
          <a:solidFill>
            <a:schemeClr val="bg1"/>
          </a:solidFill>
        </p:spPr>
        <p:txBody>
          <a:bodyPr>
            <a:normAutofit/>
          </a:bodyPr>
          <a:lstStyle/>
          <a:p>
            <a:pPr marL="457200"/>
            <a:r>
              <a:rPr lang="en-US" sz="6000" dirty="0">
                <a:solidFill>
                  <a:srgbClr val="002060"/>
                </a:solidFill>
                <a:latin typeface="Angeline Vintage" pitchFamily="2" charset="0"/>
              </a:rPr>
              <a:t>sons of God</a:t>
            </a:r>
          </a:p>
          <a:p>
            <a:pPr marL="457200"/>
            <a:endParaRPr lang="en-US" sz="1400" dirty="0">
              <a:solidFill>
                <a:srgbClr val="002060"/>
              </a:solidFill>
              <a:latin typeface="Angeline Vintage" pitchFamily="2" charset="0"/>
            </a:endParaRPr>
          </a:p>
          <a:p>
            <a:pPr marL="457200"/>
            <a:r>
              <a:rPr lang="en-US" sz="4400" b="1" dirty="0">
                <a:solidFill>
                  <a:srgbClr val="002060"/>
                </a:solidFill>
              </a:rPr>
              <a:t>John 1:12-13</a:t>
            </a:r>
          </a:p>
          <a:p>
            <a:pPr marL="457200"/>
            <a:r>
              <a:rPr lang="en-US" sz="4400" b="1" dirty="0">
                <a:solidFill>
                  <a:srgbClr val="002060"/>
                </a:solidFill>
              </a:rPr>
              <a:t>Hebrews 12:1-11</a:t>
            </a:r>
          </a:p>
          <a:p>
            <a:pPr marL="457200"/>
            <a:r>
              <a:rPr lang="en-US" sz="4400" dirty="0">
                <a:solidFill>
                  <a:srgbClr val="002060"/>
                </a:solidFill>
              </a:rPr>
              <a:t>(Chastening/Love)</a:t>
            </a:r>
          </a:p>
          <a:p>
            <a:pPr marL="457200"/>
            <a:endParaRPr lang="en-US" sz="4400" dirty="0">
              <a:solidFill>
                <a:srgbClr val="002060"/>
              </a:solidFill>
            </a:endParaRPr>
          </a:p>
          <a:p>
            <a:pPr marL="457200"/>
            <a:r>
              <a:rPr lang="en-US" sz="4400" dirty="0">
                <a:solidFill>
                  <a:srgbClr val="002060"/>
                </a:solidFill>
              </a:rPr>
              <a:t>We bask in the Father’s love, and look forward to the reward of Heaven!</a:t>
            </a:r>
          </a:p>
        </p:txBody>
      </p:sp>
    </p:spTree>
    <p:extLst>
      <p:ext uri="{BB962C8B-B14F-4D97-AF65-F5344CB8AC3E}">
        <p14:creationId xmlns:p14="http://schemas.microsoft.com/office/powerpoint/2010/main" val="900512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898C2-8271-4C6B-84E4-FEA9911AC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477"/>
            <a:ext cx="8317523" cy="7684477"/>
          </a:xfrm>
          <a:prstGeom prst="rect">
            <a:avLst/>
          </a:prstGeom>
        </p:spPr>
      </p:pic>
      <p:sp>
        <p:nvSpPr>
          <p:cNvPr id="2" name="Title 1">
            <a:extLst>
              <a:ext uri="{FF2B5EF4-FFF2-40B4-BE49-F238E27FC236}">
                <a16:creationId xmlns:a16="http://schemas.microsoft.com/office/drawing/2014/main" id="{F03582E2-42C7-405B-84DE-F2DEAF37DED8}"/>
              </a:ext>
            </a:extLst>
          </p:cNvPr>
          <p:cNvSpPr>
            <a:spLocks noGrp="1"/>
          </p:cNvSpPr>
          <p:nvPr>
            <p:ph type="ctrTitle"/>
          </p:nvPr>
        </p:nvSpPr>
        <p:spPr>
          <a:xfrm>
            <a:off x="169984" y="203993"/>
            <a:ext cx="4859215" cy="1076874"/>
          </a:xfrm>
        </p:spPr>
        <p:txBody>
          <a:bodyPr>
            <a:normAutofit/>
          </a:bodyPr>
          <a:lstStyle/>
          <a:p>
            <a:r>
              <a:rPr lang="en-US" dirty="0">
                <a:solidFill>
                  <a:srgbClr val="002060"/>
                </a:solidFill>
                <a:latin typeface="Angeline Vintage" pitchFamily="2" charset="0"/>
              </a:rPr>
              <a:t>Conclusion</a:t>
            </a:r>
          </a:p>
        </p:txBody>
      </p:sp>
      <p:sp>
        <p:nvSpPr>
          <p:cNvPr id="3" name="Subtitle 2">
            <a:extLst>
              <a:ext uri="{FF2B5EF4-FFF2-40B4-BE49-F238E27FC236}">
                <a16:creationId xmlns:a16="http://schemas.microsoft.com/office/drawing/2014/main" id="{7B22071A-CE89-4812-890A-B3BE64747A03}"/>
              </a:ext>
            </a:extLst>
          </p:cNvPr>
          <p:cNvSpPr>
            <a:spLocks noGrp="1"/>
          </p:cNvSpPr>
          <p:nvPr>
            <p:ph type="subTitle" idx="1"/>
          </p:nvPr>
        </p:nvSpPr>
        <p:spPr>
          <a:xfrm>
            <a:off x="5328138" y="872836"/>
            <a:ext cx="6434371" cy="5985164"/>
          </a:xfrm>
          <a:solidFill>
            <a:schemeClr val="bg1"/>
          </a:solidFill>
        </p:spPr>
        <p:txBody>
          <a:bodyPr>
            <a:normAutofit/>
          </a:bodyPr>
          <a:lstStyle/>
          <a:p>
            <a:pPr marL="457200"/>
            <a:r>
              <a:rPr lang="en-US" sz="4600" dirty="0">
                <a:solidFill>
                  <a:srgbClr val="002060"/>
                </a:solidFill>
              </a:rPr>
              <a:t>The name “Christian” is precious, and meaningful.</a:t>
            </a:r>
          </a:p>
          <a:p>
            <a:pPr marL="457200"/>
            <a:endParaRPr lang="en-US" sz="1600" dirty="0">
              <a:solidFill>
                <a:srgbClr val="002060"/>
              </a:solidFill>
            </a:endParaRPr>
          </a:p>
          <a:p>
            <a:pPr marL="457200"/>
            <a:r>
              <a:rPr lang="en-US" sz="4600" dirty="0">
                <a:solidFill>
                  <a:srgbClr val="002060"/>
                </a:solidFill>
              </a:rPr>
              <a:t>If we live up to the name, our victory is great!</a:t>
            </a:r>
          </a:p>
          <a:p>
            <a:pPr marL="457200"/>
            <a:endParaRPr lang="en-US" sz="1600" dirty="0">
              <a:solidFill>
                <a:srgbClr val="002060"/>
              </a:solidFill>
            </a:endParaRPr>
          </a:p>
          <a:p>
            <a:pPr marL="457200"/>
            <a:r>
              <a:rPr lang="en-US" sz="4600" b="1" dirty="0">
                <a:solidFill>
                  <a:srgbClr val="002060"/>
                </a:solidFill>
              </a:rPr>
              <a:t>Romans 8:37-39</a:t>
            </a:r>
          </a:p>
        </p:txBody>
      </p:sp>
    </p:spTree>
    <p:extLst>
      <p:ext uri="{BB962C8B-B14F-4D97-AF65-F5344CB8AC3E}">
        <p14:creationId xmlns:p14="http://schemas.microsoft.com/office/powerpoint/2010/main" val="3536402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1050</Words>
  <Application>Microsoft Office PowerPoint</Application>
  <PresentationFormat>Widescreen</PresentationFormat>
  <Paragraphs>110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Angeline Vintage</vt:lpstr>
      <vt:lpstr>Calibri</vt:lpstr>
      <vt:lpstr>Arial</vt:lpstr>
      <vt:lpstr>Calibri Light</vt:lpstr>
      <vt:lpstr>Office Theme</vt:lpstr>
      <vt:lpstr>Christians Are…</vt:lpstr>
      <vt:lpstr>Christians Are…</vt:lpstr>
      <vt:lpstr>Christians Are…</vt:lpstr>
      <vt:lpstr>Christians Are…</vt:lpstr>
      <vt:lpstr>Christians Are…</vt:lpstr>
      <vt:lpstr>Christians Are…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11</cp:revision>
  <dcterms:created xsi:type="dcterms:W3CDTF">2017-11-18T18:59:12Z</dcterms:created>
  <dcterms:modified xsi:type="dcterms:W3CDTF">2017-11-18T22:13:12Z</dcterms:modified>
</cp:coreProperties>
</file>